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15"/>
  </p:notesMasterIdLst>
  <p:sldIdLst>
    <p:sldId id="270" r:id="rId2"/>
    <p:sldId id="316" r:id="rId3"/>
    <p:sldId id="324" r:id="rId4"/>
    <p:sldId id="303" r:id="rId5"/>
    <p:sldId id="320" r:id="rId6"/>
    <p:sldId id="318" r:id="rId7"/>
    <p:sldId id="321" r:id="rId8"/>
    <p:sldId id="281" r:id="rId9"/>
    <p:sldId id="314" r:id="rId10"/>
    <p:sldId id="317" r:id="rId11"/>
    <p:sldId id="319" r:id="rId12"/>
    <p:sldId id="322" r:id="rId13"/>
    <p:sldId id="325" r:id="rId1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Helvetica Neue" panose="02000503000000020004" pitchFamily="2" charset="0"/>
      <p:regular r:id="rId20"/>
      <p:bold r:id="rId21"/>
      <p:italic r:id="rId22"/>
      <p:boldItalic r:id="rId23"/>
    </p:embeddedFont>
    <p:embeddedFont>
      <p:font typeface="Merriweather Sans" pitchFamily="2" charset="77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SemiBold" panose="020B06060305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B6D4"/>
    <a:srgbClr val="136F22"/>
    <a:srgbClr val="197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90"/>
    <p:restoredTop sz="96327"/>
  </p:normalViewPr>
  <p:slideViewPr>
    <p:cSldViewPr snapToGrid="0">
      <p:cViewPr varScale="1">
        <p:scale>
          <a:sx n="153" d="100"/>
          <a:sy n="153" d="100"/>
        </p:scale>
        <p:origin x="184" y="360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882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5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3" r:id="rId37"/>
    <p:sldLayoutId id="2147483695" r:id="rId3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January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S-mode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5821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SIRT process integration &amp; communication</a:t>
            </a:r>
          </a:p>
          <a:p>
            <a:r>
              <a:rPr lang="en-GB" dirty="0"/>
              <a:t>Draft Platform Security Model </a:t>
            </a:r>
          </a:p>
          <a:p>
            <a:r>
              <a:rPr lang="en-GB" dirty="0"/>
              <a:t>Blockchain SIG (draft) white paper</a:t>
            </a:r>
          </a:p>
          <a:p>
            <a:r>
              <a:rPr lang="en-GB" dirty="0"/>
              <a:t>Control Flow Integrity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/>
              <a:t>Microarchitectural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International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88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E61F-0CDC-404A-AF81-44C9B087A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7208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72281"/>
              </p:ext>
            </p:extLst>
          </p:nvPr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 err="1"/>
                        <a:t>Microa</a:t>
                      </a:r>
                      <a:r>
                        <a:rPr lang="en-GB" sz="1000" baseline="0" dirty="0" err="1"/>
                        <a:t>rch</a:t>
                      </a:r>
                      <a:r>
                        <a:rPr lang="en-GB" sz="1000" baseline="0" dirty="0"/>
                        <a:t>. Side Channels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 rot="19881135">
            <a:off x="1962209" y="2152409"/>
            <a:ext cx="1839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Trusted Computing SIG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286110" y="310112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994770" y="3498833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CFI SIG</a:t>
            </a:r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2303622" y="3764569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959765" y="3989672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rgbClr val="10B6D4"/>
                </a:solidFill>
              </a:rPr>
              <a:t>uArch</a:t>
            </a:r>
            <a:r>
              <a:rPr lang="en-GB" sz="1100" dirty="0">
                <a:solidFill>
                  <a:srgbClr val="10B6D4"/>
                </a:solidFill>
              </a:rPr>
              <a:t> Side Channel SIG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 rot="20640305">
            <a:off x="2854849" y="4403154"/>
            <a:ext cx="24367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Crypto TG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14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Side Channel Leakage Protection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Memory Safety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655896"/>
              </p:ext>
            </p:extLst>
          </p:nvPr>
        </p:nvGraphicFramePr>
        <p:xfrm>
          <a:off x="129267" y="920468"/>
          <a:ext cx="8920753" cy="41968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1"/>
                      <a:r>
                        <a:rPr lang="en-GB" sz="10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SBI, Keystone TEE Framework</a:t>
                      </a:r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endParaRPr lang="en-GB" sz="9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900" b="0" i="0" u="none" strike="noStrike" noProof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9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9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000" dirty="0"/>
                        <a:t>Confidential Compute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9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387672">
                <a:tc>
                  <a:txBody>
                    <a:bodyPr/>
                    <a:lstStyle/>
                    <a:p>
                      <a:r>
                        <a:rPr lang="en-GB" sz="1000" dirty="0"/>
                        <a:t>Arbitrary</a:t>
                      </a:r>
                      <a:r>
                        <a:rPr lang="en-GB" sz="1000" baseline="0" dirty="0"/>
                        <a:t> Privileged Code Execution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9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802">
                <a:tc>
                  <a:txBody>
                    <a:bodyPr/>
                    <a:lstStyle/>
                    <a:p>
                      <a:r>
                        <a:rPr lang="en-GB" sz="10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90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1000" baseline="0" dirty="0"/>
                        <a:t>Side Channel Leakage 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045">
                <a:tc>
                  <a:txBody>
                    <a:bodyPr/>
                    <a:lstStyle/>
                    <a:p>
                      <a:r>
                        <a:rPr lang="en-GB" sz="10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9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9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9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57851">
                <a:tc>
                  <a:txBody>
                    <a:bodyPr/>
                    <a:lstStyle/>
                    <a:p>
                      <a:r>
                        <a:rPr lang="en-GB" sz="10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9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52764" y="990873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59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(Work-in-Progress)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3257" y="897027"/>
            <a:ext cx="5226" cy="370861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603960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61539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39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754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96926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523" y="1688212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59636" y="1450475"/>
            <a:ext cx="5046998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TG + Cap-based TG (?)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605698"/>
            <a:ext cx="39241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86515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International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097081"/>
            <a:ext cx="67509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971154"/>
            <a:ext cx="5467783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99055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5628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70880" y="3855521"/>
            <a:ext cx="331419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99959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544897" y="3095572"/>
            <a:ext cx="399831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54037"/>
            <a:ext cx="1619664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349774"/>
            <a:ext cx="4681803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TG(s): Temporal Fencing and others (?)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2" y="2183393"/>
            <a:ext cx="766050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88468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861414" y="2430531"/>
            <a:ext cx="4681801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 TG(s)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630656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1341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21575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 (AP-TEE)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73206" y="3353214"/>
            <a:ext cx="192001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147145" y="1928915"/>
            <a:ext cx="240249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619941" y="1928915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</a:t>
            </a:r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96720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9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Microsoft Macintosh PowerPoint</Application>
  <PresentationFormat>On-screen Show (16:9)</PresentationFormat>
  <Paragraphs>259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Open Sans SemiBold</vt:lpstr>
      <vt:lpstr>Open Sans</vt:lpstr>
      <vt:lpstr>Neo Sans</vt:lpstr>
      <vt:lpstr>Gill Sans</vt:lpstr>
      <vt:lpstr>Arial</vt:lpstr>
      <vt:lpstr>Helvetica Neue</vt:lpstr>
      <vt:lpstr>.AppleSystemUIFont</vt:lpstr>
      <vt:lpstr>Merriweather Sans</vt:lpstr>
      <vt:lpstr>Century Gothic</vt:lpstr>
      <vt:lpstr>Simple Light</vt:lpstr>
      <vt:lpstr>RISC-V Security January 2022 </vt:lpstr>
      <vt:lpstr>Intrinsic Security</vt:lpstr>
      <vt:lpstr>Competition (Work-in-Progress)</vt:lpstr>
      <vt:lpstr>RISC-V Security 5 year horizon</vt:lpstr>
      <vt:lpstr>Long-Term Priorities</vt:lpstr>
      <vt:lpstr>Roadmap (Work-in-Progress)</vt:lpstr>
      <vt:lpstr>Backup</vt:lpstr>
      <vt:lpstr>RISC-V Security Rationale</vt:lpstr>
      <vt:lpstr>Security and RISC-V</vt:lpstr>
      <vt:lpstr>2021 Highlights</vt:lpstr>
      <vt:lpstr>1st Half 2022 Targets</vt:lpstr>
      <vt:lpstr>PowerPoint Presentation</vt:lpstr>
      <vt:lpstr>Competition (Work-in-Progress)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2022-01-14T16:30:46Z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1642086187</vt:lpwstr>
  </property>
</Properties>
</file>